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90" r:id="rId3"/>
    <p:sldId id="275" r:id="rId4"/>
    <p:sldId id="258" r:id="rId5"/>
    <p:sldId id="291" r:id="rId6"/>
    <p:sldId id="257" r:id="rId7"/>
    <p:sldId id="276" r:id="rId8"/>
    <p:sldId id="259" r:id="rId9"/>
    <p:sldId id="261" r:id="rId10"/>
    <p:sldId id="278" r:id="rId11"/>
    <p:sldId id="277" r:id="rId12"/>
    <p:sldId id="279" r:id="rId13"/>
    <p:sldId id="281" r:id="rId14"/>
    <p:sldId id="260" r:id="rId15"/>
    <p:sldId id="262" r:id="rId16"/>
    <p:sldId id="263" r:id="rId17"/>
    <p:sldId id="264" r:id="rId18"/>
    <p:sldId id="265" r:id="rId19"/>
    <p:sldId id="282" r:id="rId20"/>
    <p:sldId id="285" r:id="rId21"/>
    <p:sldId id="286" r:id="rId22"/>
    <p:sldId id="287" r:id="rId23"/>
    <p:sldId id="268" r:id="rId24"/>
    <p:sldId id="284" r:id="rId25"/>
    <p:sldId id="289" r:id="rId26"/>
    <p:sldId id="270" r:id="rId27"/>
    <p:sldId id="288" r:id="rId28"/>
    <p:sldId id="283" r:id="rId29"/>
    <p:sldId id="267" r:id="rId30"/>
    <p:sldId id="271" r:id="rId31"/>
    <p:sldId id="269" r:id="rId32"/>
    <p:sldId id="272" r:id="rId33"/>
    <p:sldId id="273" r:id="rId34"/>
    <p:sldId id="274" r:id="rId35"/>
    <p:sldId id="292" r:id="rId36"/>
    <p:sldId id="294" r:id="rId37"/>
    <p:sldId id="293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93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02230-3C02-4FEA-B814-96CB272779D4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E58B6-C819-46D1-A859-2435486C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6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E41109D-1533-4F74-857A-11A0D06271F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E7BC6-3982-4B03-80D7-24654A96E2E4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09D-1533-4F74-857A-11A0D06271F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7BC6-3982-4B03-80D7-24654A96E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09D-1533-4F74-857A-11A0D06271F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7BC6-3982-4B03-80D7-24654A96E2E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41109D-1533-4F74-857A-11A0D06271F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89E7BC6-3982-4B03-80D7-24654A96E2E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09D-1533-4F74-857A-11A0D06271F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E7BC6-3982-4B03-80D7-24654A96E2E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E41109D-1533-4F74-857A-11A0D06271F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9E7BC6-3982-4B03-80D7-24654A96E2E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E41109D-1533-4F74-857A-11A0D06271F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89E7BC6-3982-4B03-80D7-24654A96E2E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09D-1533-4F74-857A-11A0D06271F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E7BC6-3982-4B03-80D7-24654A96E2E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09D-1533-4F74-857A-11A0D06271F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E7BC6-3982-4B03-80D7-24654A96E2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E41109D-1533-4F74-857A-11A0D06271F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9E7BC6-3982-4B03-80D7-24654A96E2E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5E41109D-1533-4F74-857A-11A0D06271F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89E7BC6-3982-4B03-80D7-24654A96E2E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5E41109D-1533-4F74-857A-11A0D06271F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89E7BC6-3982-4B03-80D7-24654A96E2E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qtUWyDR1fg" TargetMode="External"/><Relationship Id="rId2" Type="http://schemas.openxmlformats.org/officeDocument/2006/relationships/hyperlink" Target="http://www.teachertube.com/viewVideo.php?video_id=53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kKKM8Y-u7ds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2743200"/>
            <a:ext cx="4013200" cy="730885"/>
          </a:xfrm>
        </p:spPr>
        <p:txBody>
          <a:bodyPr/>
          <a:lstStyle/>
          <a:p>
            <a:r>
              <a:rPr lang="en-US" dirty="0" smtClean="0"/>
              <a:t>Chapter 19</a:t>
            </a:r>
          </a:p>
          <a:p>
            <a:r>
              <a:rPr lang="en-US" dirty="0" smtClean="0"/>
              <a:t>Blue Book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133600"/>
            <a:ext cx="4013200" cy="599440"/>
          </a:xfrm>
        </p:spPr>
        <p:txBody>
          <a:bodyPr/>
          <a:lstStyle/>
          <a:p>
            <a:r>
              <a:rPr lang="en-US" dirty="0" smtClean="0"/>
              <a:t>Force and Newton's 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which situation would the sled move quicker in? How do you know?</a:t>
            </a:r>
          </a:p>
          <a:p>
            <a:r>
              <a:rPr lang="en-US" sz="2800" dirty="0" smtClean="0"/>
              <a:t>Why when is it harder to move an object at first? And why does it get easier when its in motion?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 discussion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7" b="11535"/>
          <a:stretch/>
        </p:blipFill>
        <p:spPr bwMode="auto">
          <a:xfrm>
            <a:off x="5029200" y="4724400"/>
            <a:ext cx="3849461" cy="191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80" b="19293"/>
          <a:stretch/>
        </p:blipFill>
        <p:spPr bwMode="auto">
          <a:xfrm>
            <a:off x="533400" y="4898598"/>
            <a:ext cx="3849461" cy="156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/>
              <a:t>The sled with the more dogs pulling will go faster because more force causes more acceleration!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87982"/>
            <a:ext cx="414084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19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Which sled would be harder to pull? How do you know?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 Question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85705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329171" y="3330288"/>
            <a:ext cx="2552700" cy="1790700"/>
            <a:chOff x="2362200" y="2826327"/>
            <a:chExt cx="2552700" cy="17907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2826327"/>
              <a:ext cx="2552700" cy="179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257550" y="3048000"/>
              <a:ext cx="381000" cy="533400"/>
            </a:xfrm>
            <a:prstGeom prst="rect">
              <a:avLst/>
            </a:prstGeom>
            <a:scene3d>
              <a:camera prst="isometricOffAxis1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33775" y="3200401"/>
              <a:ext cx="247650" cy="37060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81425" y="2951017"/>
              <a:ext cx="533400" cy="640773"/>
            </a:xfrm>
            <a:prstGeom prst="rect">
              <a:avLst/>
            </a:prstGeom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164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51290" y="1981200"/>
            <a:ext cx="5359110" cy="853440"/>
          </a:xfrm>
        </p:spPr>
        <p:txBody>
          <a:bodyPr>
            <a:normAutofit/>
          </a:bodyPr>
          <a:lstStyle/>
          <a:p>
            <a:r>
              <a:rPr lang="en-US" dirty="0"/>
              <a:t>What about now? How do you know?</a:t>
            </a:r>
            <a:br>
              <a:rPr lang="en-US" dirty="0"/>
            </a:b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33528" y="3276600"/>
            <a:ext cx="2552700" cy="1790700"/>
            <a:chOff x="1981200" y="4783282"/>
            <a:chExt cx="2552700" cy="17907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4783282"/>
              <a:ext cx="2552700" cy="179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Donut 5"/>
            <p:cNvSpPr/>
            <p:nvPr/>
          </p:nvSpPr>
          <p:spPr>
            <a:xfrm>
              <a:off x="3124200" y="6172200"/>
              <a:ext cx="323850" cy="381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Donut 6"/>
            <p:cNvSpPr/>
            <p:nvPr/>
          </p:nvSpPr>
          <p:spPr>
            <a:xfrm>
              <a:off x="3428134" y="5798127"/>
              <a:ext cx="323850" cy="381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2590800" y="5953991"/>
              <a:ext cx="323850" cy="381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3918239" y="5943600"/>
              <a:ext cx="323850" cy="381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96095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6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b="1" u="sng" dirty="0" smtClean="0"/>
              <a:t>Friction: </a:t>
            </a:r>
            <a:r>
              <a:rPr lang="en-US" sz="3600" dirty="0" smtClean="0"/>
              <a:t>the force that brings nearly everything to a stop. This force is a resistance when sliding. </a:t>
            </a:r>
          </a:p>
          <a:p>
            <a:pPr algn="l"/>
            <a:r>
              <a:rPr lang="en-US" sz="3600" dirty="0" smtClean="0"/>
              <a:t>Three types of friction: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3600" dirty="0" smtClean="0"/>
              <a:t>Static: attraction of atoms when objects are not moving (increases with rough or heavy objects)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3600" dirty="0" smtClean="0"/>
              <a:t>Sliding: stops a sliding object (Fast stop rate)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3600" dirty="0" smtClean="0"/>
              <a:t>Rolling: stops a rolling object (slower stop rate)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dirty="0" smtClean="0"/>
              <a:t>Newton’s second law connects the ideas of force, mass, and acceleration. </a:t>
            </a:r>
          </a:p>
          <a:p>
            <a:pPr algn="l"/>
            <a:r>
              <a:rPr lang="en-US" sz="3600" dirty="0" smtClean="0"/>
              <a:t>Equation: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Second Law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6" t="53409" r="9944" b="31439"/>
          <a:stretch/>
        </p:blipFill>
        <p:spPr bwMode="auto">
          <a:xfrm>
            <a:off x="2590800" y="3581400"/>
            <a:ext cx="5120646" cy="155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2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/>
              <a:t>Gravity</a:t>
            </a:r>
          </a:p>
          <a:p>
            <a:r>
              <a:rPr lang="en-US" sz="2800" dirty="0" smtClean="0"/>
              <a:t>Gravity is constantly pulling you downward. Gravity also causes the Earth to orbit the Sun and the Moon to orbit Earth.</a:t>
            </a:r>
          </a:p>
          <a:p>
            <a:pPr algn="l"/>
            <a:r>
              <a:rPr lang="en-US" sz="2800" dirty="0" smtClean="0"/>
              <a:t>Gravity depends on the mass and distance of objects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The more mass the higher the gravitational pull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The closer distance the higher the gravitational pull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Second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4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b="1" u="sng" dirty="0" smtClean="0"/>
              <a:t>Weight</a:t>
            </a:r>
            <a:r>
              <a:rPr lang="en-US" sz="3200" dirty="0" smtClean="0"/>
              <a:t> of an object is the size of the gravitational force exerted on an object.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200" dirty="0" smtClean="0"/>
              <a:t>On Earth: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3200" dirty="0"/>
          </a:p>
          <a:p>
            <a:pPr algn="l"/>
            <a:endParaRPr lang="en-US" sz="32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200" dirty="0" smtClean="0"/>
              <a:t>Elsewhere: </a:t>
            </a:r>
            <a:r>
              <a:rPr lang="en-US" sz="3200" dirty="0" smtClean="0">
                <a:sym typeface="Wingdings" pitchFamily="2" charset="2"/>
              </a:rPr>
              <a:t>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Second Law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8" t="46591" r="21591" b="28788"/>
          <a:stretch/>
        </p:blipFill>
        <p:spPr bwMode="auto">
          <a:xfrm>
            <a:off x="3962400" y="4419600"/>
            <a:ext cx="362243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7" t="54072" r="56392" b="41004"/>
          <a:stretch/>
        </p:blipFill>
        <p:spPr bwMode="auto">
          <a:xfrm>
            <a:off x="609600" y="3726872"/>
            <a:ext cx="3010694" cy="69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Applying </a:t>
            </a:r>
            <a:r>
              <a:rPr lang="en-US" sz="3200" dirty="0"/>
              <a:t>N</a:t>
            </a:r>
            <a:r>
              <a:rPr lang="en-US" sz="3200" dirty="0" smtClean="0"/>
              <a:t>ewton’s Second </a:t>
            </a:r>
            <a:r>
              <a:rPr lang="en-US" sz="3200" dirty="0"/>
              <a:t>L</a:t>
            </a:r>
            <a:r>
              <a:rPr lang="en-US" sz="3200" dirty="0" smtClean="0"/>
              <a:t>aw: </a:t>
            </a:r>
            <a:endParaRPr lang="en-US" sz="3200" dirty="0"/>
          </a:p>
          <a:p>
            <a:r>
              <a:rPr lang="en-US" sz="3200" dirty="0" smtClean="0"/>
              <a:t>Think of a skit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Second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8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newton's first law</a:t>
            </a:r>
          </a:p>
          <a:p>
            <a:r>
              <a:rPr lang="en-US" sz="3200" dirty="0" smtClean="0"/>
              <a:t>what about newton's second law?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3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Get notebook paper out and label it </a:t>
            </a:r>
          </a:p>
          <a:p>
            <a:r>
              <a:rPr lang="en-US" sz="3200" dirty="0" smtClean="0"/>
              <a:t>“Quarter 1 Assessment Review”</a:t>
            </a:r>
          </a:p>
          <a:p>
            <a:endParaRPr lang="en-US" sz="3200" dirty="0" smtClean="0"/>
          </a:p>
          <a:p>
            <a:r>
              <a:rPr lang="en-US" sz="3200" dirty="0" smtClean="0"/>
              <a:t>Begin the work on the Dry erase board silently</a:t>
            </a:r>
          </a:p>
          <a:p>
            <a:r>
              <a:rPr lang="en-US" sz="2800" dirty="0" smtClean="0"/>
              <a:t>This will be graded (Like everything we do</a:t>
            </a:r>
            <a:r>
              <a:rPr lang="en-US" sz="2800" dirty="0" smtClean="0">
                <a:sym typeface="Wingdings" panose="05000000000000000000" pitchFamily="2" charset="2"/>
              </a:rPr>
              <a:t> )!!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29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If I hit this nail with the hammer what will happen to the nails position?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 Question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8" t="46627" r="21802" b="33523"/>
          <a:stretch/>
        </p:blipFill>
        <p:spPr bwMode="auto">
          <a:xfrm>
            <a:off x="2743200" y="3262745"/>
            <a:ext cx="3810000" cy="274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3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If the ball on the left is released what will occur?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 Question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0" t="55159" r="43108" b="28409"/>
          <a:stretch/>
        </p:blipFill>
        <p:spPr bwMode="auto">
          <a:xfrm>
            <a:off x="2590799" y="3581400"/>
            <a:ext cx="4231651" cy="239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63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can we describe the scenario below? </a:t>
            </a:r>
          </a:p>
          <a:p>
            <a:r>
              <a:rPr lang="en-US" sz="2800" dirty="0" smtClean="0"/>
              <a:t>How are all three of these scenarios related? </a:t>
            </a:r>
          </a:p>
          <a:p>
            <a:r>
              <a:rPr lang="en-US" sz="2800" dirty="0" smtClean="0"/>
              <a:t>Does this always apply?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 Question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6" t="33928" r="46343" b="51786"/>
          <a:stretch/>
        </p:blipFill>
        <p:spPr bwMode="auto">
          <a:xfrm>
            <a:off x="3048000" y="4038600"/>
            <a:ext cx="2409371" cy="266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83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Forces always act in equal but opposite pairs. This means that when you push on the wall, the wall pushes on you. </a:t>
            </a:r>
          </a:p>
          <a:p>
            <a:endParaRPr lang="en-US" sz="3200" dirty="0" smtClean="0"/>
          </a:p>
          <a:p>
            <a:r>
              <a:rPr lang="en-US" sz="3200" dirty="0" smtClean="0"/>
              <a:t>These action and reactions do not cancel each other out! Why? Because they are acting on different objects.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third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74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way to remember </a:t>
            </a:r>
            <a:r>
              <a:rPr lang="en-US" dirty="0" err="1" smtClean="0"/>
              <a:t>newtons’</a:t>
            </a:r>
            <a:r>
              <a:rPr lang="en-US" dirty="0" smtClean="0"/>
              <a:t> third law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9" t="34325" r="44670" b="45834"/>
          <a:stretch/>
        </p:blipFill>
        <p:spPr bwMode="auto">
          <a:xfrm>
            <a:off x="2743200" y="3048000"/>
            <a:ext cx="4337153" cy="267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3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Think of a skit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Newton's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law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95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/>
              <a:t>Weightlessness</a:t>
            </a:r>
          </a:p>
          <a:p>
            <a:r>
              <a:rPr lang="en-US" sz="3200" dirty="0" smtClean="0"/>
              <a:t>We have already discussed weight and what it is on Earth and other places in our universe…</a:t>
            </a:r>
          </a:p>
          <a:p>
            <a:r>
              <a:rPr lang="en-US" sz="3200" dirty="0" smtClean="0"/>
              <a:t>What does it mean to free fall or be weightless? What must occur in order for this to happen?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third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To The three laws!!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9" t="34325" r="44670" b="45834"/>
          <a:stretch/>
        </p:blipFill>
        <p:spPr bwMode="auto">
          <a:xfrm>
            <a:off x="2743200" y="4599709"/>
            <a:ext cx="3276600" cy="202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93" y="2109354"/>
            <a:ext cx="414084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25782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1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www.teachertube.com/viewVideo.php?video_id=539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three laws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31242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Crash Course : Energy/Newton’s Laws:</a:t>
            </a: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youtu.be/GqtUWyDR1fg</a:t>
            </a:r>
            <a:r>
              <a:rPr lang="en-US" dirty="0" smtClean="0"/>
              <a:t>  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youtu.be/kKKM8Y-u7ds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Parachute lab:</a:t>
            </a:r>
          </a:p>
          <a:p>
            <a:r>
              <a:rPr lang="en-US" sz="2800" dirty="0" smtClean="0"/>
              <a:t>We will be making three parachutes and measuring the duration of time it takes for them to hit the floor from the same height.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parachute= 1 coffee filter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parachute= 2 coffee filters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parachute= 1 or 2 coffee filters with mass attached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Second law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r>
              <a:rPr lang="en-US" sz="2800" dirty="0" smtClean="0"/>
              <a:t>Is this ball moving or not moving?</a:t>
            </a:r>
          </a:p>
          <a:p>
            <a:r>
              <a:rPr lang="en-US" sz="2800" dirty="0" smtClean="0"/>
              <a:t>If its not moving, what would have to happen in order to make it move?</a:t>
            </a:r>
          </a:p>
          <a:p>
            <a:r>
              <a:rPr lang="en-US" sz="2800" dirty="0" smtClean="0"/>
              <a:t>If it is moving, will it continue moving forever?</a:t>
            </a:r>
          </a:p>
          <a:p>
            <a:r>
              <a:rPr lang="en-US" sz="2800" dirty="0" smtClean="0"/>
              <a:t>If it stops moving, what would make it stop?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Bell work: Critical </a:t>
            </a:r>
            <a:r>
              <a:rPr lang="en-US" dirty="0" smtClean="0"/>
              <a:t>thinking Discussion…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73" y="4113141"/>
            <a:ext cx="3664528" cy="274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61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Mini lab: Measuring force pairs on Page 567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Third Law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49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Article on page 565</a:t>
            </a:r>
          </a:p>
          <a:p>
            <a:endParaRPr lang="en-US" sz="4000" dirty="0"/>
          </a:p>
          <a:p>
            <a:r>
              <a:rPr lang="en-US" sz="4000" dirty="0" smtClean="0"/>
              <a:t>Magazine Exercise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third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26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Balloon Races: Page 569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Overview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12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 smtClean="0"/>
              <a:t>Todays Task:</a:t>
            </a:r>
          </a:p>
          <a:p>
            <a:r>
              <a:rPr lang="en-US" sz="3200" dirty="0" smtClean="0"/>
              <a:t>Chapter review</a:t>
            </a:r>
          </a:p>
          <a:p>
            <a:r>
              <a:rPr lang="en-US" sz="3200" dirty="0" smtClean="0"/>
              <a:t>All three newton laws and related vocabulary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72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1" y="1295400"/>
            <a:ext cx="4023360" cy="4724400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1800" dirty="0" smtClean="0"/>
              <a:t>A</a:t>
            </a:r>
          </a:p>
          <a:p>
            <a:pPr marL="457200" indent="-457200" algn="l">
              <a:buAutoNum type="arabicPeriod"/>
            </a:pPr>
            <a:r>
              <a:rPr lang="en-US" sz="1800" dirty="0" smtClean="0"/>
              <a:t>I</a:t>
            </a:r>
          </a:p>
          <a:p>
            <a:pPr marL="457200" indent="-457200" algn="l">
              <a:buAutoNum type="arabicPeriod"/>
            </a:pPr>
            <a:r>
              <a:rPr lang="en-US" sz="1800" dirty="0" smtClean="0"/>
              <a:t>F</a:t>
            </a:r>
          </a:p>
          <a:p>
            <a:pPr marL="457200" indent="-457200" algn="l">
              <a:buAutoNum type="arabicPeriod"/>
            </a:pPr>
            <a:r>
              <a:rPr lang="en-US" sz="1800" dirty="0" smtClean="0"/>
              <a:t>H</a:t>
            </a:r>
          </a:p>
          <a:p>
            <a:pPr marL="457200" indent="-457200" algn="l">
              <a:buAutoNum type="arabicPeriod"/>
            </a:pPr>
            <a:r>
              <a:rPr lang="en-US" sz="1800" dirty="0" smtClean="0"/>
              <a:t>B</a:t>
            </a:r>
          </a:p>
          <a:p>
            <a:pPr marL="457200" indent="-457200" algn="l">
              <a:buAutoNum type="arabicPeriod"/>
            </a:pPr>
            <a:r>
              <a:rPr lang="en-US" sz="1800" dirty="0" smtClean="0"/>
              <a:t>E</a:t>
            </a:r>
          </a:p>
          <a:p>
            <a:pPr marL="457200" indent="-457200" algn="l">
              <a:buAutoNum type="arabicPeriod"/>
            </a:pPr>
            <a:r>
              <a:rPr lang="en-US" sz="1800" dirty="0" smtClean="0"/>
              <a:t>G</a:t>
            </a:r>
          </a:p>
          <a:p>
            <a:pPr marL="457200" indent="-457200" algn="l">
              <a:buAutoNum type="arabicPeriod"/>
            </a:pPr>
            <a:r>
              <a:rPr lang="en-US" sz="1800" dirty="0" smtClean="0"/>
              <a:t>C</a:t>
            </a:r>
          </a:p>
          <a:p>
            <a:pPr marL="457200" indent="-457200" algn="l">
              <a:buAutoNum type="arabicPeriod"/>
            </a:pPr>
            <a:r>
              <a:rPr lang="en-US" sz="1800" dirty="0" smtClean="0"/>
              <a:t>D</a:t>
            </a:r>
          </a:p>
          <a:p>
            <a:pPr marL="457200" indent="-457200" algn="l">
              <a:buAutoNum type="arabicPeriod"/>
            </a:pPr>
            <a:r>
              <a:rPr lang="en-US" sz="1800" dirty="0" smtClean="0"/>
              <a:t>Accelerate</a:t>
            </a:r>
          </a:p>
          <a:p>
            <a:pPr marL="457200" indent="-457200" algn="l">
              <a:buAutoNum type="arabicPeriod"/>
            </a:pPr>
            <a:r>
              <a:rPr lang="en-US" sz="1800" dirty="0" smtClean="0"/>
              <a:t>Friction</a:t>
            </a:r>
          </a:p>
          <a:p>
            <a:pPr marL="457200" indent="-457200" algn="l">
              <a:buAutoNum type="arabicPeriod"/>
            </a:pPr>
            <a:r>
              <a:rPr lang="en-US" sz="1800" dirty="0" smtClean="0"/>
              <a:t>Static</a:t>
            </a:r>
          </a:p>
          <a:p>
            <a:pPr marL="457200" indent="-457200" algn="l">
              <a:buAutoNum type="arabicPeriod"/>
            </a:pPr>
            <a:r>
              <a:rPr lang="en-US" sz="1800" dirty="0" smtClean="0"/>
              <a:t>Sliding</a:t>
            </a:r>
          </a:p>
          <a:p>
            <a:pPr marL="457200" indent="-457200" algn="l">
              <a:buAutoNum type="arabicPeriod"/>
            </a:pPr>
            <a:r>
              <a:rPr lang="en-US" sz="1800" dirty="0" smtClean="0"/>
              <a:t>Wheel</a:t>
            </a:r>
          </a:p>
          <a:p>
            <a:pPr marL="457200" indent="-457200" algn="l">
              <a:buAutoNum type="arabicPeriod"/>
            </a:pPr>
            <a:r>
              <a:rPr lang="en-US" sz="1800" dirty="0" smtClean="0"/>
              <a:t>Strength</a:t>
            </a:r>
          </a:p>
          <a:p>
            <a:pPr marL="457200" indent="-457200" algn="l">
              <a:buAutoNum type="arabicPeriod"/>
            </a:pPr>
            <a:r>
              <a:rPr lang="en-US" sz="1800" dirty="0" smtClean="0"/>
              <a:t>Terminal Velocity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886200" y="1676400"/>
            <a:ext cx="4800600" cy="5105400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en-US" dirty="0" smtClean="0"/>
              <a:t>Static</a:t>
            </a:r>
          </a:p>
          <a:p>
            <a:pPr marL="457200" indent="-457200" algn="l">
              <a:buAutoNum type="arabicPeriod"/>
            </a:pPr>
            <a:r>
              <a:rPr lang="en-US" dirty="0" smtClean="0"/>
              <a:t>Either push or pull</a:t>
            </a:r>
          </a:p>
          <a:p>
            <a:pPr marL="457200" indent="-457200" algn="l">
              <a:buAutoNum type="arabicPeriod"/>
            </a:pPr>
            <a:r>
              <a:rPr lang="en-US" dirty="0" smtClean="0"/>
              <a:t>Friction</a:t>
            </a:r>
          </a:p>
          <a:p>
            <a:pPr marL="457200" indent="-457200" algn="l">
              <a:buAutoNum type="arabicPeriod"/>
            </a:pPr>
            <a:r>
              <a:rPr lang="en-US" dirty="0" smtClean="0"/>
              <a:t>Net Force</a:t>
            </a:r>
          </a:p>
          <a:p>
            <a:pPr marL="457200" indent="-457200" algn="l">
              <a:buAutoNum type="arabicPeriod"/>
            </a:pPr>
            <a:r>
              <a:rPr lang="en-US" dirty="0" smtClean="0"/>
              <a:t>Motion</a:t>
            </a:r>
          </a:p>
          <a:p>
            <a:pPr marL="457200" indent="-457200" algn="l">
              <a:buAutoNum type="arabicPeriod"/>
            </a:pPr>
            <a:r>
              <a:rPr lang="en-US" dirty="0" smtClean="0"/>
              <a:t>Third</a:t>
            </a:r>
          </a:p>
          <a:p>
            <a:pPr marL="457200" indent="-457200" algn="l">
              <a:buAutoNum type="arabicPeriod"/>
            </a:pPr>
            <a:r>
              <a:rPr lang="en-US" dirty="0" smtClean="0"/>
              <a:t>Slow down</a:t>
            </a:r>
          </a:p>
          <a:p>
            <a:pPr marL="457200" indent="-457200" algn="l">
              <a:buAutoNum type="arabicPeriod"/>
            </a:pPr>
            <a:r>
              <a:rPr lang="en-US" dirty="0" smtClean="0"/>
              <a:t>Balanced</a:t>
            </a:r>
          </a:p>
          <a:p>
            <a:pPr marL="457200" indent="-457200" algn="l">
              <a:buAutoNum type="arabicPeriod"/>
            </a:pPr>
            <a:r>
              <a:rPr lang="en-US" dirty="0" smtClean="0"/>
              <a:t>Ex. A person trying to push a massive object.</a:t>
            </a:r>
          </a:p>
          <a:p>
            <a:pPr marL="457200" indent="-457200" algn="l">
              <a:buAutoNum type="arabicPeriod"/>
            </a:pPr>
            <a:r>
              <a:rPr lang="en-US" dirty="0" smtClean="0"/>
              <a:t>Friction will never speed up an object because it always acts against the direction of motion.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review sheet Answers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1697182"/>
            <a:ext cx="8229600" cy="5465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Balanced… net force zero</a:t>
            </a:r>
          </a:p>
          <a:p>
            <a:r>
              <a:rPr lang="en-US" dirty="0" smtClean="0"/>
              <a:t>Not in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Unbalanced…net force not zero</a:t>
            </a:r>
          </a:p>
          <a:p>
            <a:r>
              <a:rPr lang="en-US" dirty="0" smtClean="0"/>
              <a:t>In motion, moving down or falling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diagrams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3581400"/>
            <a:ext cx="76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94120" y="3289820"/>
            <a:ext cx="76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5" idx="0"/>
          </p:cNvCxnSpPr>
          <p:nvPr/>
        </p:nvCxnSpPr>
        <p:spPr>
          <a:xfrm flipV="1">
            <a:off x="2362200" y="2895600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362200" y="4343400"/>
            <a:ext cx="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09800" y="32385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34588" y="4623871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636561" y="4051820"/>
            <a:ext cx="0" cy="1358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615629" y="2766152"/>
            <a:ext cx="0" cy="523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74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diagrams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3581400"/>
            <a:ext cx="76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94120" y="3289820"/>
            <a:ext cx="76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5" idx="0"/>
          </p:cNvCxnSpPr>
          <p:nvPr/>
        </p:nvCxnSpPr>
        <p:spPr>
          <a:xfrm flipV="1">
            <a:off x="2362200" y="2895600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362200" y="4343400"/>
            <a:ext cx="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09800" y="32385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34588" y="4623871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629400" y="4051820"/>
            <a:ext cx="7162" cy="536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615629" y="2286000"/>
            <a:ext cx="13771" cy="1003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43200" y="4027399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</p:cNvCxnSpPr>
          <p:nvPr/>
        </p:nvCxnSpPr>
        <p:spPr>
          <a:xfrm flipV="1">
            <a:off x="7056120" y="3657600"/>
            <a:ext cx="411480" cy="1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875019" y="3670820"/>
            <a:ext cx="419101" cy="33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246253" y="3581400"/>
            <a:ext cx="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84569" y="3602791"/>
            <a:ext cx="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5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1752600"/>
            <a:ext cx="8305800" cy="4952999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dirty="0" smtClean="0"/>
              <a:t>Object slowing down due to friction on ground.</a:t>
            </a:r>
          </a:p>
          <a:p>
            <a:pPr marL="457200" indent="-457200" algn="l">
              <a:buAutoNum type="arabicPeriod"/>
            </a:pPr>
            <a:endParaRPr lang="en-US" dirty="0" smtClean="0"/>
          </a:p>
          <a:p>
            <a:pPr marL="457200" indent="-457200" algn="l">
              <a:buAutoNum type="arabicPeriod"/>
            </a:pPr>
            <a:endParaRPr lang="en-US" dirty="0"/>
          </a:p>
          <a:p>
            <a:pPr marL="457200" indent="-457200" algn="l">
              <a:buAutoNum type="arabicPeriod"/>
            </a:pPr>
            <a:r>
              <a:rPr lang="en-US" smtClean="0"/>
              <a:t>Object is  </a:t>
            </a:r>
            <a:r>
              <a:rPr lang="en-US" dirty="0" smtClean="0"/>
              <a:t>motionless on a surface</a:t>
            </a:r>
          </a:p>
          <a:p>
            <a:pPr marL="457200" indent="-457200" algn="l">
              <a:buAutoNum type="arabicPeriod"/>
            </a:pPr>
            <a:endParaRPr lang="en-US" dirty="0"/>
          </a:p>
          <a:p>
            <a:pPr marL="457200" indent="-457200" algn="l">
              <a:buAutoNum type="arabicPeriod"/>
            </a:pPr>
            <a:endParaRPr lang="en-US" dirty="0" smtClean="0"/>
          </a:p>
          <a:p>
            <a:pPr marL="457200" indent="-457200" algn="l">
              <a:buAutoNum type="arabicPeriod"/>
            </a:pPr>
            <a:endParaRPr lang="en-US" dirty="0" smtClean="0"/>
          </a:p>
          <a:p>
            <a:pPr marL="457200" indent="-457200" algn="l">
              <a:buAutoNum type="arabicPeriod"/>
            </a:pPr>
            <a:r>
              <a:rPr lang="en-US" dirty="0" smtClean="0"/>
              <a:t>Object is suspended from the ceiling</a:t>
            </a:r>
          </a:p>
          <a:p>
            <a:pPr marL="457200" indent="-457200" algn="l">
              <a:buAutoNum type="arabicPeriod"/>
            </a:pPr>
            <a:endParaRPr lang="en-US" dirty="0"/>
          </a:p>
          <a:p>
            <a:pPr marL="457200" indent="-457200" algn="l">
              <a:buAutoNum type="arabicPeriod"/>
            </a:pPr>
            <a:endParaRPr lang="en-US" dirty="0" smtClean="0"/>
          </a:p>
          <a:p>
            <a:pPr marL="457200" indent="-457200" algn="l">
              <a:buAutoNum type="arabicPeriod"/>
            </a:pPr>
            <a:r>
              <a:rPr lang="en-US" dirty="0" smtClean="0"/>
              <a:t>Hot air balloon floating upward 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Diagrams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4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1752600"/>
            <a:ext cx="8305800" cy="4952999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dirty="0" smtClean="0"/>
              <a:t>A man sliding down a ski slope</a:t>
            </a:r>
          </a:p>
          <a:p>
            <a:pPr marL="457200" indent="-457200" algn="l">
              <a:buAutoNum type="arabicPeriod"/>
            </a:pPr>
            <a:endParaRPr lang="en-US" dirty="0"/>
          </a:p>
          <a:p>
            <a:pPr marL="457200" indent="-457200" algn="l">
              <a:buAutoNum type="arabicPeriod"/>
            </a:pPr>
            <a:endParaRPr lang="en-US" dirty="0" smtClean="0"/>
          </a:p>
          <a:p>
            <a:pPr marL="457200" indent="-457200" algn="l">
              <a:buAutoNum type="arabicPeriod"/>
            </a:pPr>
            <a:endParaRPr lang="en-US" dirty="0"/>
          </a:p>
          <a:p>
            <a:pPr marL="457200" indent="-457200" algn="l">
              <a:buAutoNum type="arabicPeriod"/>
            </a:pPr>
            <a:endParaRPr lang="en-US" dirty="0" smtClean="0"/>
          </a:p>
          <a:p>
            <a:pPr marL="457200" indent="-457200" algn="l">
              <a:buAutoNum type="arabicPeriod"/>
            </a:pPr>
            <a:endParaRPr lang="en-US" dirty="0"/>
          </a:p>
          <a:p>
            <a:pPr marL="457200" indent="-457200" algn="l">
              <a:buAutoNum type="arabicPeriod"/>
            </a:pPr>
            <a:endParaRPr lang="en-US" dirty="0" smtClean="0"/>
          </a:p>
          <a:p>
            <a:pPr marL="457200" indent="-457200" algn="l">
              <a:buAutoNum type="arabicPeriod"/>
            </a:pPr>
            <a:r>
              <a:rPr lang="en-US" dirty="0" smtClean="0"/>
              <a:t>A car coasting to the left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marL="457200" indent="-457200" algn="l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Diagrams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2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</a:t>
            </a:r>
            <a:r>
              <a:rPr lang="en-US" sz="4000" b="1" u="sng" dirty="0" smtClean="0"/>
              <a:t>Force</a:t>
            </a:r>
            <a:r>
              <a:rPr lang="en-US" sz="4000" dirty="0" smtClean="0"/>
              <a:t> is a push or a pull.</a:t>
            </a:r>
          </a:p>
          <a:p>
            <a:endParaRPr lang="en-US" sz="4000" dirty="0" smtClean="0"/>
          </a:p>
          <a:p>
            <a:r>
              <a:rPr lang="en-US" sz="4000" b="1" u="sng" dirty="0" smtClean="0"/>
              <a:t>Net force: </a:t>
            </a:r>
            <a:r>
              <a:rPr lang="en-US" sz="4000" dirty="0" smtClean="0"/>
              <a:t>Combines/totals all force acting on an object. 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first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2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Momentum is also defined as the mass of a motion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Momentum =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 •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velocity</a:t>
            </a:r>
          </a:p>
          <a:p>
            <a:endParaRPr lang="en-US" sz="2800" b="1" dirty="0"/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Magnitude: Is how strong the force is.</a:t>
            </a:r>
          </a:p>
          <a:p>
            <a:r>
              <a:rPr lang="en-US" sz="2800" b="1" dirty="0" smtClean="0"/>
              <a:t>Ex: How strong an earthquake is (measured on Richter scale 1-10)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 and Magnitude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138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600200"/>
            <a:ext cx="9144000" cy="449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If the </a:t>
            </a:r>
            <a:r>
              <a:rPr lang="en-US" sz="3600" u="sng" dirty="0" smtClean="0"/>
              <a:t>net force </a:t>
            </a:r>
            <a:r>
              <a:rPr lang="en-US" sz="3600" dirty="0" smtClean="0"/>
              <a:t>acting </a:t>
            </a:r>
            <a:r>
              <a:rPr lang="en-US" sz="3600" smtClean="0"/>
              <a:t>on an </a:t>
            </a:r>
            <a:r>
              <a:rPr lang="en-US" sz="3600" dirty="0" smtClean="0"/>
              <a:t>object is zero, the object remains at rest, or if the object is already moving, continues to move in a straight line with constant speed. 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First Law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719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8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Is this book moving? How do you know?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05073"/>
            <a:ext cx="4895801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5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3290" y="1620012"/>
            <a:ext cx="8229600" cy="4075176"/>
          </a:xfrm>
        </p:spPr>
        <p:txBody>
          <a:bodyPr>
            <a:normAutofit/>
          </a:bodyPr>
          <a:lstStyle/>
          <a:p>
            <a:pPr algn="l"/>
            <a:r>
              <a:rPr lang="en-US" sz="3200" b="1" u="sng" dirty="0" smtClean="0"/>
              <a:t>Balanced forces vs. Unbalanced forces: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Balanced forces means the net force is at zero and objects velocity does not change.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Unbalanced forces means that the net force is not zero and the objects velocity does change.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first law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1" t="17424" r="19176" b="41288"/>
          <a:stretch/>
        </p:blipFill>
        <p:spPr bwMode="auto">
          <a:xfrm>
            <a:off x="1447800" y="4076330"/>
            <a:ext cx="5126182" cy="271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51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2057400"/>
            <a:ext cx="8229600" cy="4075176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Review!! Any questions???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Think of a scenario or skit for Law #1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first law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9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11939</TotalTime>
  <Words>965</Words>
  <Application>Microsoft Office PowerPoint</Application>
  <PresentationFormat>On-screen Show (4:3)</PresentationFormat>
  <Paragraphs>177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Garamond</vt:lpstr>
      <vt:lpstr>Tahoma</vt:lpstr>
      <vt:lpstr>Tunga</vt:lpstr>
      <vt:lpstr>Wingdings</vt:lpstr>
      <vt:lpstr>BlackTie</vt:lpstr>
      <vt:lpstr>Force and Newton's Laws</vt:lpstr>
      <vt:lpstr>Bell work </vt:lpstr>
      <vt:lpstr>Bell work: Critical thinking Discussion…</vt:lpstr>
      <vt:lpstr>Newton’s first law</vt:lpstr>
      <vt:lpstr>Momentum and Magnitude</vt:lpstr>
      <vt:lpstr>Newton’s First Law</vt:lpstr>
      <vt:lpstr>Example</vt:lpstr>
      <vt:lpstr>Newton’s first law</vt:lpstr>
      <vt:lpstr>Newton’s first law Lab</vt:lpstr>
      <vt:lpstr>Critical thinking discussion</vt:lpstr>
      <vt:lpstr>Answer</vt:lpstr>
      <vt:lpstr>Critical thinking Question</vt:lpstr>
      <vt:lpstr>What about now? How do you know? </vt:lpstr>
      <vt:lpstr>Friction</vt:lpstr>
      <vt:lpstr>Newton’s Second Law</vt:lpstr>
      <vt:lpstr>Newton’s Second law</vt:lpstr>
      <vt:lpstr>Newton’s Second Law</vt:lpstr>
      <vt:lpstr>Newton’s Second Law</vt:lpstr>
      <vt:lpstr>Bell work</vt:lpstr>
      <vt:lpstr>Critical thinking Question</vt:lpstr>
      <vt:lpstr>Critical thinking Question</vt:lpstr>
      <vt:lpstr>Critical thinking Question</vt:lpstr>
      <vt:lpstr>Newton’s third Law</vt:lpstr>
      <vt:lpstr>Easy way to remember newtons’ third law</vt:lpstr>
      <vt:lpstr>Newton's 3rd law </vt:lpstr>
      <vt:lpstr>Newton’s third law</vt:lpstr>
      <vt:lpstr>Match To The three laws!!</vt:lpstr>
      <vt:lpstr>Overview of the three laws </vt:lpstr>
      <vt:lpstr>Newton’s Second law lab</vt:lpstr>
      <vt:lpstr>Newton’s Third Law Lab</vt:lpstr>
      <vt:lpstr>Newton’s third law</vt:lpstr>
      <vt:lpstr>Chapter Overview Lab</vt:lpstr>
      <vt:lpstr>Chapter Review</vt:lpstr>
      <vt:lpstr>Chapter review sheet Answers</vt:lpstr>
      <vt:lpstr>Force diagrams </vt:lpstr>
      <vt:lpstr>Force diagrams </vt:lpstr>
      <vt:lpstr>Force Diagrams </vt:lpstr>
      <vt:lpstr>Force Diagrams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 and Newton's Laws</dc:title>
  <dc:creator>cc</dc:creator>
  <cp:lastModifiedBy>RhoaCi</cp:lastModifiedBy>
  <cp:revision>48</cp:revision>
  <dcterms:created xsi:type="dcterms:W3CDTF">2013-01-02T18:42:52Z</dcterms:created>
  <dcterms:modified xsi:type="dcterms:W3CDTF">2017-10-17T17:11:00Z</dcterms:modified>
</cp:coreProperties>
</file>